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862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orient="horz" pos="2819" userDrawn="1">
          <p15:clr>
            <a:srgbClr val="A4A3A4"/>
          </p15:clr>
        </p15:guide>
        <p15:guide id="3" orient="horz" pos="2693" userDrawn="1">
          <p15:clr>
            <a:srgbClr val="A4A3A4"/>
          </p15:clr>
        </p15:guide>
        <p15:guide id="4" pos="5443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orient="horz" pos="199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6A6B"/>
    <a:srgbClr val="ECB6B6"/>
    <a:srgbClr val="A2894C"/>
    <a:srgbClr val="1A3E36"/>
    <a:srgbClr val="89CDBF"/>
    <a:srgbClr val="33595C"/>
    <a:srgbClr val="0A2C2E"/>
    <a:srgbClr val="A0A795"/>
    <a:srgbClr val="95BBC8"/>
    <a:srgbClr val="92B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82" y="77"/>
      </p:cViewPr>
      <p:guideLst>
        <p:guide orient="horz" pos="3240"/>
        <p:guide orient="horz" pos="2819"/>
        <p:guide orient="horz" pos="2693"/>
        <p:guide pos="5443"/>
        <p:guide pos="2880"/>
        <p:guide orient="horz" pos="19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3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5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2" y="0"/>
            <a:ext cx="9142375" cy="5143500"/>
          </a:xfrm>
          <a:prstGeom prst="rect">
            <a:avLst/>
          </a:prstGeom>
        </p:spPr>
      </p:pic>
      <p:sp>
        <p:nvSpPr>
          <p:cNvPr id="11" name="任意多边形: 形状 10"/>
          <p:cNvSpPr/>
          <p:nvPr userDrawn="1"/>
        </p:nvSpPr>
        <p:spPr>
          <a:xfrm>
            <a:off x="147484" y="-7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0" y="0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 flipH="1">
            <a:off x="3478960" y="0"/>
            <a:ext cx="1800186" cy="3844830"/>
          </a:xfrm>
          <a:prstGeom prst="parallelogram">
            <a:avLst>
              <a:gd name="adj" fmla="val 8833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46185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2435269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624353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6813437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96161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496161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874329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874329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箭头: 五边形 15"/>
          <p:cNvSpPr/>
          <p:nvPr userDrawn="1"/>
        </p:nvSpPr>
        <p:spPr>
          <a:xfrm>
            <a:off x="83888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4429387" cy="5143500"/>
          </a:xfrm>
          <a:custGeom>
            <a:avLst/>
            <a:gdLst>
              <a:gd name="connsiteX0" fmla="*/ 0 w 4429387"/>
              <a:gd name="connsiteY0" fmla="*/ 0 h 5143500"/>
              <a:gd name="connsiteX1" fmla="*/ 2734792 w 4429387"/>
              <a:gd name="connsiteY1" fmla="*/ 0 h 5143500"/>
              <a:gd name="connsiteX2" fmla="*/ 4429387 w 4429387"/>
              <a:gd name="connsiteY2" fmla="*/ 2571750 h 5143500"/>
              <a:gd name="connsiteX3" fmla="*/ 2734792 w 4429387"/>
              <a:gd name="connsiteY3" fmla="*/ 5143500 h 5143500"/>
              <a:gd name="connsiteX4" fmla="*/ 0 w 442938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9387" h="5143500">
                <a:moveTo>
                  <a:pt x="0" y="0"/>
                </a:moveTo>
                <a:lnTo>
                  <a:pt x="2734792" y="0"/>
                </a:lnTo>
                <a:lnTo>
                  <a:pt x="4429387" y="2571750"/>
                </a:lnTo>
                <a:lnTo>
                  <a:pt x="2734792" y="5143500"/>
                </a:lnTo>
                <a:lnTo>
                  <a:pt x="0" y="5143500"/>
                </a:lnTo>
                <a:close/>
              </a:path>
            </a:pathLst>
          </a:custGeom>
        </p:spPr>
      </p:pic>
      <p:sp>
        <p:nvSpPr>
          <p:cNvPr id="13" name="箭头: 五边形 12"/>
          <p:cNvSpPr/>
          <p:nvPr userDrawn="1"/>
        </p:nvSpPr>
        <p:spPr>
          <a:xfrm>
            <a:off x="-1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7" Type="http://schemas.openxmlformats.org/officeDocument/2006/relationships/tags" Target="../tags/tag4.xml"/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 descr="7b0a20202020227461726765744d6f64756c65223a202270726f636573734f6e6c696e65466f6e7473220a7d0a"/>
          <p:cNvSpPr txBox="1"/>
          <p:nvPr/>
        </p:nvSpPr>
        <p:spPr>
          <a:xfrm>
            <a:off x="4686300" y="325120"/>
            <a:ext cx="35718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>
                <a:latin typeface="汉仪力量黑简" panose="00020600040101010101" charset="-122"/>
                <a:ea typeface="汉仪力量黑简" panose="00020600040101010101" charset="-122"/>
                <a:cs typeface="汉仪力量黑简" panose="00020600040101010101" charset="-122"/>
                <a:sym typeface="汉仪颜楷简" panose="00020600040101010101" charset="-122"/>
              </a:rPr>
              <a:t>HB-NB</a:t>
            </a:r>
            <a:r>
              <a:rPr lang="zh-CN" altLang="en-US" sz="3600">
                <a:latin typeface="汉仪力量黑简" panose="00020600040101010101" charset="-122"/>
                <a:ea typeface="汉仪力量黑简" panose="00020600040101010101" charset="-122"/>
                <a:cs typeface="汉仪力量黑简" panose="00020600040101010101" charset="-122"/>
                <a:sym typeface="汉仪颜楷简" panose="00020600040101010101" charset="-122"/>
              </a:rPr>
              <a:t>折叠浴盆</a:t>
            </a:r>
            <a:endParaRPr lang="zh-CN" altLang="en-US" sz="3600">
              <a:latin typeface="汉仪力量黑简" panose="00020600040101010101" charset="-122"/>
              <a:ea typeface="汉仪力量黑简" panose="00020600040101010101" charset="-122"/>
              <a:cs typeface="汉仪力量黑简" panose="00020600040101010101" charset="-122"/>
              <a:sym typeface="汉仪颜楷简" panose="0002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830320" y="1017270"/>
            <a:ext cx="1778000" cy="33718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净重：</a:t>
            </a:r>
            <a:r>
              <a:rPr lang="en-US" altLang="zh-CN" sz="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1.15</a:t>
            </a:r>
            <a:r>
              <a:rPr lang="zh-CN" altLang="en-US" sz="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Net weight: </a:t>
            </a:r>
            <a:r>
              <a:rPr lang="en-US" altLang="zh-CN" sz="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1.15</a:t>
            </a:r>
            <a:r>
              <a:rPr lang="zh-CN" altLang="en-US" sz="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830320" y="1466850"/>
            <a:ext cx="204406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8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毛重：</a:t>
            </a:r>
            <a:r>
              <a:rPr lang="en-US" altLang="zh-CN" sz="8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1.6</a:t>
            </a:r>
            <a:r>
              <a:rPr lang="zh-CN" altLang="en-US" sz="8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8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Grossweight:</a:t>
            </a:r>
            <a:r>
              <a:rPr lang="en-US" altLang="zh-CN" sz="8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1.6</a:t>
            </a:r>
            <a:r>
              <a:rPr lang="zh-CN" altLang="en-US" sz="8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80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830320" y="1972945"/>
            <a:ext cx="205168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颜色：蓝色/粉色</a:t>
            </a:r>
            <a:r>
              <a:rPr lang="en-US" altLang="zh-CN" sz="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/</a:t>
            </a:r>
            <a:r>
              <a:rPr lang="zh-CN" altLang="zh-CN" sz="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绿色</a:t>
            </a:r>
            <a:endParaRPr lang="zh-CN" altLang="en-US" sz="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Color: blue/pink</a:t>
            </a:r>
            <a:r>
              <a:rPr lang="en-US" altLang="zh-CN" sz="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/Green</a:t>
            </a:r>
            <a:endParaRPr lang="en-US" altLang="zh-CN" sz="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30320" y="2403475"/>
            <a:ext cx="153352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装箱数：1件</a:t>
            </a:r>
            <a:endParaRPr lang="zh-CN" altLang="en-US" sz="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Packing number: 1 piece</a:t>
            </a:r>
            <a:endParaRPr lang="zh-CN" altLang="en-US" sz="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281930" y="1017270"/>
            <a:ext cx="179133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包装尺寸：</a:t>
            </a:r>
            <a:r>
              <a:rPr lang="en-US" altLang="zh-CN" sz="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76</a:t>
            </a:r>
            <a:r>
              <a:rPr sz="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lang="en-US" sz="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</a:t>
            </a:r>
            <a:r>
              <a:rPr lang="en-US" sz="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CM</a:t>
            </a:r>
            <a:endParaRPr sz="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Packing size: </a:t>
            </a:r>
            <a:r>
              <a:rPr lang="en-US" altLang="zh-CN" sz="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76</a:t>
            </a:r>
            <a:r>
              <a:rPr sz="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*</a:t>
            </a:r>
            <a:r>
              <a:rPr lang="en-US" sz="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47</a:t>
            </a:r>
            <a:r>
              <a:rPr sz="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*10</a:t>
            </a:r>
            <a:r>
              <a:rPr lang="en-US" sz="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CM</a:t>
            </a:r>
            <a:endParaRPr lang="en-US" altLang="en-US" sz="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281930" y="1466850"/>
            <a:ext cx="1799590" cy="33718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包装细节：OPP袋子装+入纸箱</a:t>
            </a:r>
            <a:endParaRPr lang="zh-CN" altLang="en-US" sz="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Packing details: OPP bag+carton</a:t>
            </a:r>
            <a:endParaRPr lang="zh-CN" altLang="en-US" sz="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281930" y="1972945"/>
            <a:ext cx="154813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材质：pp+tpe</a:t>
            </a:r>
            <a:endParaRPr lang="zh-CN" altLang="en-US" sz="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Material: pp+tpe</a:t>
            </a:r>
            <a:endParaRPr lang="zh-CN" altLang="en-US" sz="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537710" y="4511040"/>
            <a:ext cx="4287520" cy="33718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备注：以上报价均是单个空盆，不含浴网.浴垫</a:t>
            </a:r>
            <a:endParaRPr lang="zh-CN" altLang="en-US" sz="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zh-CN" altLang="en-US" sz="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Remarks: the above quotation is a single empty basin, excluding bath net, bracket and bath pad</a:t>
            </a:r>
            <a:endParaRPr lang="zh-CN" altLang="en-US" sz="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图片 5" descr="主图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245" y="38735"/>
            <a:ext cx="1996440" cy="1996440"/>
          </a:xfrm>
          <a:prstGeom prst="rect">
            <a:avLst/>
          </a:prstGeom>
        </p:spPr>
      </p:pic>
      <p:pic>
        <p:nvPicPr>
          <p:cNvPr id="16" name="图片 15" descr="浴盆9_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1520" y="1466850"/>
            <a:ext cx="1854200" cy="2816860"/>
          </a:xfrm>
          <a:prstGeom prst="rect">
            <a:avLst/>
          </a:prstGeom>
        </p:spPr>
      </p:pic>
      <p:pic>
        <p:nvPicPr>
          <p:cNvPr id="18" name="图片 17" descr="浴盆9_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" y="2035175"/>
            <a:ext cx="1717040" cy="3029585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2178050" y="3134360"/>
            <a:ext cx="276479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/>
              <a:t>定制颜色：单色整柜的数量起</a:t>
            </a:r>
            <a:endParaRPr lang="zh-CN" altLang="en-US" sz="800"/>
          </a:p>
          <a:p>
            <a:r>
              <a:rPr lang="zh-CN" altLang="en-US" sz="800"/>
              <a:t>Custom color: from the quantity of single color cabinet.</a:t>
            </a:r>
            <a:endParaRPr lang="zh-CN" altLang="en-US" sz="800"/>
          </a:p>
        </p:txBody>
      </p:sp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2178050" y="3524250"/>
            <a:ext cx="148336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/>
              <a:t>单件体积：0.0</a:t>
            </a:r>
            <a:r>
              <a:rPr lang="en-US" altLang="zh-CN" sz="800"/>
              <a:t>358</a:t>
            </a:r>
            <a:r>
              <a:rPr lang="zh-CN" altLang="en-US" sz="800"/>
              <a:t>m³</a:t>
            </a:r>
            <a:endParaRPr lang="zh-CN" altLang="en-US" sz="800"/>
          </a:p>
          <a:p>
            <a:r>
              <a:rPr lang="zh-CN" altLang="en-US" sz="800"/>
              <a:t>Single volume: </a:t>
            </a:r>
            <a:r>
              <a:rPr lang="zh-CN" altLang="en-US" sz="800">
                <a:sym typeface="+mn-ea"/>
              </a:rPr>
              <a:t>0.</a:t>
            </a:r>
            <a:r>
              <a:rPr lang="en-US" altLang="zh-CN" sz="800">
                <a:sym typeface="+mn-ea"/>
              </a:rPr>
              <a:t>0358</a:t>
            </a:r>
            <a:r>
              <a:rPr lang="zh-CN" altLang="en-US" sz="800">
                <a:sym typeface="+mn-ea"/>
              </a:rPr>
              <a:t>m³</a:t>
            </a:r>
            <a:endParaRPr lang="zh-CN" altLang="en-US" sz="800"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2145030" y="3869690"/>
            <a:ext cx="3048000" cy="3867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800">
                <a:latin typeface="+mj-ea"/>
                <a:ea typeface="+mj-ea"/>
                <a:cs typeface="+mj-ea"/>
                <a:sym typeface="+mn-ea"/>
              </a:rPr>
              <a:t>40Q高柜装货数量：1</a:t>
            </a:r>
            <a:r>
              <a:rPr lang="en-US" altLang="zh-CN" sz="800">
                <a:latin typeface="+mj-ea"/>
                <a:ea typeface="+mj-ea"/>
                <a:cs typeface="+mj-ea"/>
                <a:sym typeface="+mn-ea"/>
              </a:rPr>
              <a:t>900</a:t>
            </a:r>
            <a:r>
              <a:rPr lang="zh-CN" altLang="en-US" sz="800">
                <a:latin typeface="+mj-ea"/>
                <a:ea typeface="+mj-ea"/>
                <a:cs typeface="+mj-ea"/>
                <a:sym typeface="+mn-ea"/>
              </a:rPr>
              <a:t>套</a:t>
            </a:r>
            <a:endParaRPr lang="zh-CN" altLang="en-US" sz="800">
              <a:latin typeface="+mj-ea"/>
              <a:ea typeface="+mj-ea"/>
              <a:cs typeface="+mj-ea"/>
            </a:endParaRPr>
          </a:p>
          <a:p>
            <a:r>
              <a:rPr lang="zh-CN" altLang="en-US" sz="800">
                <a:latin typeface="+mj-ea"/>
                <a:ea typeface="+mj-ea"/>
                <a:cs typeface="+mj-ea"/>
                <a:sym typeface="+mn-ea"/>
              </a:rPr>
              <a:t>40Q high container loading quantity: </a:t>
            </a:r>
            <a:r>
              <a:rPr lang="en-US" altLang="zh-CN" sz="800">
                <a:latin typeface="+mj-ea"/>
                <a:ea typeface="+mj-ea"/>
                <a:cs typeface="+mj-ea"/>
                <a:sym typeface="+mn-ea"/>
              </a:rPr>
              <a:t>1900</a:t>
            </a:r>
            <a:r>
              <a:rPr lang="zh-CN" altLang="en-US" sz="800">
                <a:latin typeface="+mj-ea"/>
                <a:ea typeface="+mj-ea"/>
                <a:cs typeface="+mj-ea"/>
                <a:sym typeface="+mn-ea"/>
              </a:rPr>
              <a:t> sets</a:t>
            </a:r>
            <a:endParaRPr lang="zh-CN" altLang="en-US" sz="800">
              <a:latin typeface="+mj-ea"/>
              <a:ea typeface="+mj-ea"/>
              <a:cs typeface="+mj-ea"/>
            </a:endParaRPr>
          </a:p>
          <a:p>
            <a:endParaRPr lang="zh-CN" altLang="en-US" sz="800">
              <a:latin typeface="+mj-ea"/>
              <a:ea typeface="+mj-ea"/>
              <a:cs typeface="+mj-ea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2124710" y="4250690"/>
            <a:ext cx="212979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/>
              <a:t>执行标准：Q/HYHB 005</a:t>
            </a:r>
            <a:endParaRPr lang="zh-CN" altLang="en-US" sz="800"/>
          </a:p>
          <a:p>
            <a:r>
              <a:rPr lang="zh-CN" altLang="en-US" sz="800"/>
              <a:t>Implementation standard: Q/HYHB 005</a:t>
            </a:r>
            <a:endParaRPr lang="zh-CN" altLang="en-US" sz="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COMMONDATA" val="eyJoZGlkIjoiOTBjMzBlYWY1ZDkzZTIzZDFjMTJjNGNkOGI0MWI5MjYifQ=="/>
  <p:tag name="KSO_WPP_MARK_KEY" val="ce6065c0-60d6-40be-b3f9-09837c479569"/>
  <p:tag name="resource_record_key" val="{&quot;13&quot;:[4364952,4364915],&quot;65&quot;:[20180668]}"/>
  <p:tag name="commondata" val="eyJoZGlkIjoiYmExMTFlNmFmMDRkYTM5OTBkMDU1NWIwYjdhOWQ2ZWUifQ=="/>
</p:tagLst>
</file>

<file path=ppt/theme/theme1.xml><?xml version="1.0" encoding="utf-8"?>
<a:theme xmlns:a="http://schemas.openxmlformats.org/drawingml/2006/main" name="Office 主题">
  <a:themeElements>
    <a:clrScheme name="大气红色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E1817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标准1">
      <a:majorFont>
        <a:latin typeface="Arial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565</Words>
  <Application>WPS 演示</Application>
  <PresentationFormat>全屏显示(16:9)</PresentationFormat>
  <Paragraphs>39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5" baseType="lpstr">
      <vt:lpstr>Arial</vt:lpstr>
      <vt:lpstr>宋体</vt:lpstr>
      <vt:lpstr>Wingdings</vt:lpstr>
      <vt:lpstr>Calibri</vt:lpstr>
      <vt:lpstr>Impact</vt:lpstr>
      <vt:lpstr>微软雅黑</vt:lpstr>
      <vt:lpstr>汉仪力量黑简</vt:lpstr>
      <vt:lpstr>黑体</vt:lpstr>
      <vt:lpstr>汉仪颜楷简</vt:lpstr>
      <vt:lpstr>汉仪雅酷黑简</vt:lpstr>
      <vt:lpstr>方正兰亭黑简体</vt:lpstr>
      <vt:lpstr>方正大黑简体</vt:lpstr>
      <vt:lpstr>Arial Unicode MS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熊猫哒哒</dc:creator>
  <cp:lastModifiedBy>秋秋 Joancy</cp:lastModifiedBy>
  <cp:revision>1070</cp:revision>
  <dcterms:created xsi:type="dcterms:W3CDTF">2017-10-19T15:57:00Z</dcterms:created>
  <dcterms:modified xsi:type="dcterms:W3CDTF">2026-03-29T13:53:05Z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KSOSaveFontToCloudKey">
    <vt:lpwstr>900766786_cloud</vt:lpwstr>
  </property>
  <property fmtid="{D5CDD505-2E9C-101B-9397-08002B2CF9AE}" pid="4" name="ICV">
    <vt:lpwstr>B673E2B5957D4A7FA859C3C4EB4740EF_13</vt:lpwstr>
  </property>
  <property fmtid="{D5CDD505-2E9C-101B-9397-08002B2CF9AE}" pid="5" name="commondata">
    <vt:lpwstr>eyJoZGlkIjoiOTBjMzBlYWY1ZDkzZTIzZDFjMTJjNGNkOGI0MWI5MjYifQ==</vt:lpwstr>
  </property>
</Properties>
</file>