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1229" r:id="rId3"/>
  </p:sldIdLst>
  <p:sldSz cx="9144000" cy="5143500" type="screen16x9"/>
  <p:notesSz cx="6858000" cy="9144000"/>
  <p:custDataLst>
    <p:tags r:id="rId10"/>
  </p:custDataLst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orient="horz" pos="2819" userDrawn="1">
          <p15:clr>
            <a:srgbClr val="A4A3A4"/>
          </p15:clr>
        </p15:guide>
        <p15:guide id="3" orient="horz" pos="2693" userDrawn="1">
          <p15:clr>
            <a:srgbClr val="A4A3A4"/>
          </p15:clr>
        </p15:guide>
        <p15:guide id="4" pos="5443" userDrawn="1">
          <p15:clr>
            <a:srgbClr val="A4A3A4"/>
          </p15:clr>
        </p15:guide>
        <p15:guide id="5" pos="2880" userDrawn="1">
          <p15:clr>
            <a:srgbClr val="A4A3A4"/>
          </p15:clr>
        </p15:guide>
        <p15:guide id="6" orient="horz" pos="1991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B6A6B"/>
    <a:srgbClr val="ECB6B6"/>
    <a:srgbClr val="A2894C"/>
    <a:srgbClr val="1A3E36"/>
    <a:srgbClr val="89CDBF"/>
    <a:srgbClr val="33595C"/>
    <a:srgbClr val="0A2C2E"/>
    <a:srgbClr val="A0A795"/>
    <a:srgbClr val="95BBC8"/>
    <a:srgbClr val="92BF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97" autoAdjust="0"/>
    <p:restoredTop sz="94660"/>
  </p:normalViewPr>
  <p:slideViewPr>
    <p:cSldViewPr snapToGrid="0" showGuides="1">
      <p:cViewPr varScale="1">
        <p:scale>
          <a:sx n="109" d="100"/>
          <a:sy n="109" d="100"/>
        </p:scale>
        <p:origin x="182" y="77"/>
      </p:cViewPr>
      <p:guideLst>
        <p:guide orient="horz" pos="3240"/>
        <p:guide orient="horz" pos="2819"/>
        <p:guide orient="horz" pos="2693"/>
        <p:guide pos="5443"/>
        <p:guide pos="2880"/>
        <p:guide orient="horz" pos="1991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237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commentAuthors" Target="commentAuthors.xml"/><Relationship Id="rId8" Type="http://schemas.openxmlformats.org/officeDocument/2006/relationships/tableStyles" Target="tableStyles.xml"/><Relationship Id="rId7" Type="http://schemas.openxmlformats.org/officeDocument/2006/relationships/viewProps" Target="viewProps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0" Type="http://schemas.openxmlformats.org/officeDocument/2006/relationships/tags" Target="tags/tag11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812" y="0"/>
            <a:ext cx="9142375" cy="5143500"/>
          </a:xfrm>
          <a:prstGeom prst="rect">
            <a:avLst/>
          </a:prstGeom>
        </p:spPr>
      </p:pic>
      <p:sp>
        <p:nvSpPr>
          <p:cNvPr id="11" name="任意多边形: 形状 10"/>
          <p:cNvSpPr/>
          <p:nvPr userDrawn="1"/>
        </p:nvSpPr>
        <p:spPr>
          <a:xfrm>
            <a:off x="147484" y="-7"/>
            <a:ext cx="5633884" cy="5143500"/>
          </a:xfrm>
          <a:custGeom>
            <a:avLst/>
            <a:gdLst>
              <a:gd name="connsiteX0" fmla="*/ 0 w 5633884"/>
              <a:gd name="connsiteY0" fmla="*/ 0 h 5143500"/>
              <a:gd name="connsiteX1" fmla="*/ 3512242 w 5633884"/>
              <a:gd name="connsiteY1" fmla="*/ 0 h 5143500"/>
              <a:gd name="connsiteX2" fmla="*/ 5633884 w 5633884"/>
              <a:gd name="connsiteY2" fmla="*/ 5143500 h 5143500"/>
              <a:gd name="connsiteX3" fmla="*/ 0 w 5633884"/>
              <a:gd name="connsiteY3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633884" h="5143500">
                <a:moveTo>
                  <a:pt x="0" y="0"/>
                </a:moveTo>
                <a:lnTo>
                  <a:pt x="3512242" y="0"/>
                </a:lnTo>
                <a:lnTo>
                  <a:pt x="5633884" y="5143500"/>
                </a:lnTo>
                <a:lnTo>
                  <a:pt x="0" y="514350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任意多边形: 形状 9"/>
          <p:cNvSpPr/>
          <p:nvPr userDrawn="1"/>
        </p:nvSpPr>
        <p:spPr>
          <a:xfrm>
            <a:off x="0" y="0"/>
            <a:ext cx="5633884" cy="5143500"/>
          </a:xfrm>
          <a:custGeom>
            <a:avLst/>
            <a:gdLst>
              <a:gd name="connsiteX0" fmla="*/ 0 w 5633884"/>
              <a:gd name="connsiteY0" fmla="*/ 0 h 5143500"/>
              <a:gd name="connsiteX1" fmla="*/ 3512242 w 5633884"/>
              <a:gd name="connsiteY1" fmla="*/ 0 h 5143500"/>
              <a:gd name="connsiteX2" fmla="*/ 5633884 w 5633884"/>
              <a:gd name="connsiteY2" fmla="*/ 5143500 h 5143500"/>
              <a:gd name="connsiteX3" fmla="*/ 0 w 5633884"/>
              <a:gd name="connsiteY3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633884" h="5143500">
                <a:moveTo>
                  <a:pt x="0" y="0"/>
                </a:moveTo>
                <a:lnTo>
                  <a:pt x="3512242" y="0"/>
                </a:lnTo>
                <a:lnTo>
                  <a:pt x="5633884" y="5143500"/>
                </a:lnTo>
                <a:lnTo>
                  <a:pt x="0" y="5143500"/>
                </a:lnTo>
                <a:close/>
              </a:path>
            </a:pathLst>
          </a:cu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平行四边形 11"/>
          <p:cNvSpPr/>
          <p:nvPr userDrawn="1"/>
        </p:nvSpPr>
        <p:spPr>
          <a:xfrm flipH="1">
            <a:off x="3478960" y="0"/>
            <a:ext cx="1800186" cy="3844830"/>
          </a:xfrm>
          <a:prstGeom prst="parallelogram">
            <a:avLst>
              <a:gd name="adj" fmla="val 8833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/>
        </p:nvSpPr>
        <p:spPr>
          <a:xfrm>
            <a:off x="246185" y="0"/>
            <a:ext cx="410307" cy="85578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 userDrawn="1"/>
        </p:nvSpPr>
        <p:spPr>
          <a:xfrm>
            <a:off x="7900554" y="166255"/>
            <a:ext cx="609600" cy="6096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 userDrawn="1"/>
        </p:nvSpPr>
        <p:spPr>
          <a:xfrm>
            <a:off x="8055863" y="209445"/>
            <a:ext cx="90858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>
                <a:solidFill>
                  <a:schemeClr val="accent1"/>
                </a:solidFill>
                <a:latin typeface="Impact" panose="020B0806030902050204" pitchFamily="34" charset="0"/>
              </a:rPr>
              <a:t>LOGO</a:t>
            </a:r>
            <a:endParaRPr lang="en-US" altLang="zh-CN" sz="2800">
              <a:solidFill>
                <a:schemeClr val="accent1"/>
              </a:solidFill>
              <a:latin typeface="Impact" panose="020B080603090205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/>
        </p:nvSpPr>
        <p:spPr>
          <a:xfrm>
            <a:off x="246185" y="0"/>
            <a:ext cx="410307" cy="85578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 userDrawn="1"/>
        </p:nvSpPr>
        <p:spPr>
          <a:xfrm>
            <a:off x="7900554" y="166255"/>
            <a:ext cx="609600" cy="6096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 userDrawn="1"/>
        </p:nvSpPr>
        <p:spPr>
          <a:xfrm>
            <a:off x="8055863" y="209445"/>
            <a:ext cx="90858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>
                <a:solidFill>
                  <a:schemeClr val="accent1"/>
                </a:solidFill>
                <a:latin typeface="Impact" panose="020B0806030902050204" pitchFamily="34" charset="0"/>
              </a:rPr>
              <a:t>LOGO</a:t>
            </a:r>
            <a:endParaRPr lang="en-US" altLang="zh-CN" sz="2800">
              <a:solidFill>
                <a:schemeClr val="accent1"/>
              </a:solidFill>
              <a:latin typeface="Impact" panose="020B0806030902050204" pitchFamily="34" charset="0"/>
            </a:endParaRPr>
          </a:p>
        </p:txBody>
      </p:sp>
      <p:sp>
        <p:nvSpPr>
          <p:cNvPr id="5" name="Picture Placeholder 7"/>
          <p:cNvSpPr>
            <a:spLocks noGrp="1"/>
          </p:cNvSpPr>
          <p:nvPr>
            <p:ph type="pic" sz="quarter" idx="18"/>
          </p:nvPr>
        </p:nvSpPr>
        <p:spPr>
          <a:xfrm>
            <a:off x="246185" y="1102508"/>
            <a:ext cx="2084378" cy="2084272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6" name="Picture Placeholder 7"/>
          <p:cNvSpPr>
            <a:spLocks noGrp="1"/>
          </p:cNvSpPr>
          <p:nvPr>
            <p:ph type="pic" sz="quarter" idx="19"/>
          </p:nvPr>
        </p:nvSpPr>
        <p:spPr>
          <a:xfrm>
            <a:off x="2435269" y="1102508"/>
            <a:ext cx="2084378" cy="2084272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7" name="Picture Placeholder 7"/>
          <p:cNvSpPr>
            <a:spLocks noGrp="1"/>
          </p:cNvSpPr>
          <p:nvPr>
            <p:ph type="pic" sz="quarter" idx="20"/>
          </p:nvPr>
        </p:nvSpPr>
        <p:spPr>
          <a:xfrm>
            <a:off x="4624353" y="1102508"/>
            <a:ext cx="2084378" cy="2084272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21"/>
          </p:nvPr>
        </p:nvSpPr>
        <p:spPr>
          <a:xfrm>
            <a:off x="6813437" y="1102508"/>
            <a:ext cx="2084378" cy="2084272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/>
        </p:nvSpPr>
        <p:spPr>
          <a:xfrm>
            <a:off x="246185" y="0"/>
            <a:ext cx="410307" cy="85578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 userDrawn="1"/>
        </p:nvSpPr>
        <p:spPr>
          <a:xfrm>
            <a:off x="7900554" y="166255"/>
            <a:ext cx="609600" cy="6096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 userDrawn="1"/>
        </p:nvSpPr>
        <p:spPr>
          <a:xfrm>
            <a:off x="8055863" y="209445"/>
            <a:ext cx="90858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>
                <a:solidFill>
                  <a:schemeClr val="accent1"/>
                </a:solidFill>
                <a:latin typeface="Impact" panose="020B0806030902050204" pitchFamily="34" charset="0"/>
              </a:rPr>
              <a:t>LOGO</a:t>
            </a:r>
            <a:endParaRPr lang="en-US" altLang="zh-CN" sz="2800">
              <a:solidFill>
                <a:schemeClr val="accent1"/>
              </a:solidFill>
              <a:latin typeface="Impact" panose="020B0806030902050204" pitchFamily="34" charset="0"/>
            </a:endParaRPr>
          </a:p>
        </p:txBody>
      </p:sp>
      <p:sp>
        <p:nvSpPr>
          <p:cNvPr id="5" name="Picture Placeholder 7"/>
          <p:cNvSpPr>
            <a:spLocks noGrp="1"/>
          </p:cNvSpPr>
          <p:nvPr>
            <p:ph type="pic" sz="quarter" idx="18"/>
          </p:nvPr>
        </p:nvSpPr>
        <p:spPr>
          <a:xfrm>
            <a:off x="496161" y="1051939"/>
            <a:ext cx="1753980" cy="1753891"/>
          </a:xfrm>
          <a:prstGeom prst="ellipse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6" name="Picture Placeholder 7"/>
          <p:cNvSpPr>
            <a:spLocks noGrp="1"/>
          </p:cNvSpPr>
          <p:nvPr>
            <p:ph type="pic" sz="quarter" idx="19"/>
          </p:nvPr>
        </p:nvSpPr>
        <p:spPr>
          <a:xfrm>
            <a:off x="496161" y="3163746"/>
            <a:ext cx="1753980" cy="1753891"/>
          </a:xfrm>
          <a:prstGeom prst="ellipse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7" name="Picture Placeholder 7"/>
          <p:cNvSpPr>
            <a:spLocks noGrp="1"/>
          </p:cNvSpPr>
          <p:nvPr>
            <p:ph type="pic" sz="quarter" idx="20"/>
          </p:nvPr>
        </p:nvSpPr>
        <p:spPr>
          <a:xfrm>
            <a:off x="4874329" y="1051939"/>
            <a:ext cx="1753980" cy="1753891"/>
          </a:xfrm>
          <a:prstGeom prst="ellipse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21"/>
          </p:nvPr>
        </p:nvSpPr>
        <p:spPr>
          <a:xfrm>
            <a:off x="4874329" y="3163746"/>
            <a:ext cx="1753980" cy="1753891"/>
          </a:xfrm>
          <a:prstGeom prst="ellipse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箭头: 五边形 15"/>
          <p:cNvSpPr/>
          <p:nvPr userDrawn="1"/>
        </p:nvSpPr>
        <p:spPr>
          <a:xfrm>
            <a:off x="83888" y="0"/>
            <a:ext cx="4429387" cy="5143500"/>
          </a:xfrm>
          <a:prstGeom prst="homePlate">
            <a:avLst>
              <a:gd name="adj" fmla="val 38258"/>
            </a:avLst>
          </a:prstGeom>
          <a:solidFill>
            <a:schemeClr val="bg1">
              <a:lumMod val="6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4429387" cy="5143500"/>
          </a:xfrm>
          <a:custGeom>
            <a:avLst/>
            <a:gdLst>
              <a:gd name="connsiteX0" fmla="*/ 0 w 4429387"/>
              <a:gd name="connsiteY0" fmla="*/ 0 h 5143500"/>
              <a:gd name="connsiteX1" fmla="*/ 2734792 w 4429387"/>
              <a:gd name="connsiteY1" fmla="*/ 0 h 5143500"/>
              <a:gd name="connsiteX2" fmla="*/ 4429387 w 4429387"/>
              <a:gd name="connsiteY2" fmla="*/ 2571750 h 5143500"/>
              <a:gd name="connsiteX3" fmla="*/ 2734792 w 4429387"/>
              <a:gd name="connsiteY3" fmla="*/ 5143500 h 5143500"/>
              <a:gd name="connsiteX4" fmla="*/ 0 w 4429387"/>
              <a:gd name="connsiteY4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29387" h="5143500">
                <a:moveTo>
                  <a:pt x="0" y="0"/>
                </a:moveTo>
                <a:lnTo>
                  <a:pt x="2734792" y="0"/>
                </a:lnTo>
                <a:lnTo>
                  <a:pt x="4429387" y="2571750"/>
                </a:lnTo>
                <a:lnTo>
                  <a:pt x="2734792" y="5143500"/>
                </a:lnTo>
                <a:lnTo>
                  <a:pt x="0" y="5143500"/>
                </a:lnTo>
                <a:close/>
              </a:path>
            </a:pathLst>
          </a:custGeom>
        </p:spPr>
      </p:pic>
      <p:sp>
        <p:nvSpPr>
          <p:cNvPr id="13" name="箭头: 五边形 12"/>
          <p:cNvSpPr/>
          <p:nvPr userDrawn="1"/>
        </p:nvSpPr>
        <p:spPr>
          <a:xfrm>
            <a:off x="-1" y="0"/>
            <a:ext cx="4429387" cy="5143500"/>
          </a:xfrm>
          <a:prstGeom prst="homePlate">
            <a:avLst>
              <a:gd name="adj" fmla="val 38258"/>
            </a:avLst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542D6-DF36-4FFF-9449-A8CBB500CC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7DBD1-4D0D-4464-B15A-849967CA57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542D6-DF36-4FFF-9449-A8CBB500CC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7DBD1-4D0D-4464-B15A-849967CA57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542D6-DF36-4FFF-9449-A8CBB500CC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7DBD1-4D0D-4464-B15A-849967CA57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542D6-DF36-4FFF-9449-A8CBB500CC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7DBD1-4D0D-4464-B15A-849967CA57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542D6-DF36-4FFF-9449-A8CBB500CC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7DBD1-4D0D-4464-B15A-849967CA57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Calibri" panose="020F0502020204030204" charset="0"/>
              </a:defRPr>
            </a:lvl1pPr>
          </a:lstStyle>
          <a:p>
            <a:fld id="{1A2542D6-DF36-4FFF-9449-A8CBB500CC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Calibri" panose="020F0502020204030204" charset="0"/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Calibri" panose="020F0502020204030204" charset="0"/>
              </a:defRPr>
            </a:lvl1pPr>
          </a:lstStyle>
          <a:p>
            <a:fld id="{EF57DBD1-4D0D-4464-B15A-849967CA57E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Calibri" panose="020F0502020204030204" charset="0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libri" panose="020F0502020204030204" charset="0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Calibri" panose="020F0502020204030204" charset="0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Calibri" panose="020F0502020204030204" charset="0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Calibri" panose="020F0502020204030204" charset="0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tags" Target="../tags/tag4.xml"/><Relationship Id="rId8" Type="http://schemas.openxmlformats.org/officeDocument/2006/relationships/tags" Target="../tags/tag3.xml"/><Relationship Id="rId7" Type="http://schemas.openxmlformats.org/officeDocument/2006/relationships/tags" Target="../tags/tag2.xml"/><Relationship Id="rId6" Type="http://schemas.openxmlformats.org/officeDocument/2006/relationships/tags" Target="../tags/tag1.xml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6" Type="http://schemas.openxmlformats.org/officeDocument/2006/relationships/slideLayout" Target="../slideLayouts/slideLayout6.xml"/><Relationship Id="rId15" Type="http://schemas.openxmlformats.org/officeDocument/2006/relationships/tags" Target="../tags/tag10.xml"/><Relationship Id="rId14" Type="http://schemas.openxmlformats.org/officeDocument/2006/relationships/tags" Target="../tags/tag9.xml"/><Relationship Id="rId13" Type="http://schemas.openxmlformats.org/officeDocument/2006/relationships/tags" Target="../tags/tag8.xml"/><Relationship Id="rId12" Type="http://schemas.openxmlformats.org/officeDocument/2006/relationships/tags" Target="../tags/tag7.xml"/><Relationship Id="rId11" Type="http://schemas.openxmlformats.org/officeDocument/2006/relationships/tags" Target="../tags/tag6.xml"/><Relationship Id="rId10" Type="http://schemas.openxmlformats.org/officeDocument/2006/relationships/tags" Target="../tags/tag5.xml"/><Relationship Id="rId1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摇篮餐椅_0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773555" cy="296926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0735" y="3031490"/>
            <a:ext cx="2785745" cy="209169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969260"/>
            <a:ext cx="2070735" cy="217424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73555" y="0"/>
            <a:ext cx="1235075" cy="297561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24165" y="0"/>
            <a:ext cx="1212215" cy="512000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3871595" y="202565"/>
            <a:ext cx="304800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000" b="1">
                <a:effectLst>
                  <a:outerShdw blurRad="60007" dir="1500000" sy="-30000" kx="800400" algn="bl" rotWithShape="0">
                    <a:prstClr val="black">
                      <a:alpha val="20000"/>
                    </a:prstClr>
                  </a:outerShdw>
                </a:effectLst>
                <a:latin typeface="汉仪力量黑简" panose="00020600040101010101" charset="-122"/>
                <a:ea typeface="汉仪力量黑简" panose="00020600040101010101" charset="-122"/>
              </a:rPr>
              <a:t>Baby folding dining chair</a:t>
            </a:r>
            <a:endParaRPr lang="zh-CN" altLang="en-US" sz="2000" b="1">
              <a:effectLst>
                <a:outerShdw blurRad="60007" dir="1500000" sy="-30000" kx="800400" algn="bl" rotWithShape="0">
                  <a:prstClr val="black">
                    <a:alpha val="20000"/>
                  </a:prstClr>
                </a:outerShdw>
              </a:effectLst>
              <a:latin typeface="汉仪力量黑简" panose="00020600040101010101" charset="-122"/>
              <a:ea typeface="汉仪力量黑简" panose="00020600040101010101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6"/>
            </p:custDataLst>
          </p:nvPr>
        </p:nvSpPr>
        <p:spPr>
          <a:xfrm>
            <a:off x="3825240" y="798195"/>
            <a:ext cx="1677035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900"/>
              <a:t>品名：</a:t>
            </a:r>
            <a:r>
              <a:rPr lang="en-US" altLang="zh-CN" sz="900"/>
              <a:t>HB-305</a:t>
            </a:r>
            <a:r>
              <a:rPr lang="zh-CN" altLang="zh-CN" sz="900"/>
              <a:t>餐椅</a:t>
            </a:r>
            <a:endParaRPr lang="zh-CN" altLang="en-US" sz="900"/>
          </a:p>
          <a:p>
            <a:r>
              <a:rPr lang="zh-CN" altLang="en-US" sz="900"/>
              <a:t>Name:</a:t>
            </a:r>
            <a:r>
              <a:rPr lang="en-US" altLang="zh-CN" sz="900">
                <a:sym typeface="+mn-ea"/>
              </a:rPr>
              <a:t>HB-305the baby chair</a:t>
            </a:r>
            <a:endParaRPr lang="en-US" altLang="zh-CN" sz="900">
              <a:sym typeface="+mn-ea"/>
            </a:endParaRPr>
          </a:p>
        </p:txBody>
      </p:sp>
      <p:sp>
        <p:nvSpPr>
          <p:cNvPr id="9" name="文本框 8"/>
          <p:cNvSpPr txBox="1"/>
          <p:nvPr>
            <p:custDataLst>
              <p:tags r:id="rId7"/>
            </p:custDataLst>
          </p:nvPr>
        </p:nvSpPr>
        <p:spPr>
          <a:xfrm>
            <a:off x="5789295" y="798195"/>
            <a:ext cx="239141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900"/>
              <a:t>材质：PP+不锈钢</a:t>
            </a:r>
            <a:r>
              <a:rPr lang="en-US" altLang="zh-CN" sz="900"/>
              <a:t>+PU+</a:t>
            </a:r>
            <a:r>
              <a:rPr lang="zh-CN" altLang="en-US" sz="900"/>
              <a:t>尼龙</a:t>
            </a:r>
            <a:endParaRPr lang="zh-CN" altLang="en-US" sz="900"/>
          </a:p>
          <a:p>
            <a:r>
              <a:rPr lang="zh-CN" altLang="en-US" sz="900"/>
              <a:t>Material: PP+ stainless steel +PU+ nylon</a:t>
            </a:r>
            <a:endParaRPr lang="zh-CN" altLang="en-US" sz="900"/>
          </a:p>
        </p:txBody>
      </p:sp>
      <p:sp>
        <p:nvSpPr>
          <p:cNvPr id="10" name="文本框 9"/>
          <p:cNvSpPr txBox="1"/>
          <p:nvPr>
            <p:custDataLst>
              <p:tags r:id="rId8"/>
            </p:custDataLst>
          </p:nvPr>
        </p:nvSpPr>
        <p:spPr>
          <a:xfrm>
            <a:off x="3842385" y="1224280"/>
            <a:ext cx="302133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900"/>
              <a:t>产品展开尺寸：</a:t>
            </a:r>
            <a:r>
              <a:rPr lang="en-US" sz="900"/>
              <a:t>93*62*90</a:t>
            </a:r>
            <a:r>
              <a:rPr lang="en-US" altLang="zh-CN" sz="900"/>
              <a:t>cm</a:t>
            </a:r>
            <a:endParaRPr lang="zh-CN" altLang="en-US" sz="900"/>
          </a:p>
          <a:p>
            <a:r>
              <a:rPr lang="zh-CN" altLang="en-US" sz="900"/>
              <a:t>Expanded product size: </a:t>
            </a:r>
            <a:r>
              <a:rPr lang="en-US" sz="900">
                <a:sym typeface="+mn-ea"/>
              </a:rPr>
              <a:t>93*62*90</a:t>
            </a:r>
            <a:r>
              <a:rPr lang="en-US" altLang="zh-CN" sz="900">
                <a:sym typeface="+mn-ea"/>
              </a:rPr>
              <a:t>cm</a:t>
            </a:r>
            <a:endParaRPr lang="zh-CN" altLang="en-US" sz="900"/>
          </a:p>
          <a:p>
            <a:endParaRPr lang="zh-CN" altLang="en-US" sz="900"/>
          </a:p>
          <a:p>
            <a:endParaRPr lang="en-US" altLang="zh-CN" sz="900"/>
          </a:p>
        </p:txBody>
      </p:sp>
      <p:sp>
        <p:nvSpPr>
          <p:cNvPr id="11" name="文本框 10"/>
          <p:cNvSpPr txBox="1"/>
          <p:nvPr>
            <p:custDataLst>
              <p:tags r:id="rId9"/>
            </p:custDataLst>
          </p:nvPr>
        </p:nvSpPr>
        <p:spPr>
          <a:xfrm>
            <a:off x="3846830" y="1644650"/>
            <a:ext cx="1130935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900"/>
              <a:t>净重：</a:t>
            </a:r>
            <a:r>
              <a:rPr lang="en-US" altLang="zh-CN" sz="900"/>
              <a:t>4.8</a:t>
            </a:r>
            <a:r>
              <a:rPr lang="zh-CN" altLang="en-US" sz="900"/>
              <a:t>KG</a:t>
            </a:r>
            <a:endParaRPr lang="zh-CN" altLang="en-US" sz="900"/>
          </a:p>
          <a:p>
            <a:r>
              <a:rPr lang="zh-CN" altLang="en-US" sz="900"/>
              <a:t>Net weight:</a:t>
            </a:r>
            <a:r>
              <a:rPr lang="en-US" altLang="zh-CN" sz="900"/>
              <a:t>4.8</a:t>
            </a:r>
            <a:r>
              <a:rPr lang="zh-CN" altLang="en-US" sz="900"/>
              <a:t>KG</a:t>
            </a:r>
            <a:endParaRPr lang="zh-CN" altLang="en-US" sz="900"/>
          </a:p>
        </p:txBody>
      </p:sp>
      <p:sp>
        <p:nvSpPr>
          <p:cNvPr id="12" name="文本框 11"/>
          <p:cNvSpPr txBox="1"/>
          <p:nvPr>
            <p:custDataLst>
              <p:tags r:id="rId10"/>
            </p:custDataLst>
          </p:nvPr>
        </p:nvSpPr>
        <p:spPr>
          <a:xfrm>
            <a:off x="4958080" y="1644650"/>
            <a:ext cx="1421765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900"/>
              <a:t>毛重：</a:t>
            </a:r>
            <a:r>
              <a:rPr lang="en-US" altLang="zh-CN" sz="900"/>
              <a:t>5.45</a:t>
            </a:r>
            <a:r>
              <a:rPr lang="zh-CN" altLang="en-US" sz="900"/>
              <a:t>kg</a:t>
            </a:r>
            <a:endParaRPr lang="zh-CN" altLang="en-US" sz="900"/>
          </a:p>
          <a:p>
            <a:r>
              <a:rPr lang="zh-CN" altLang="en-US" sz="900"/>
              <a:t>Gross weight: </a:t>
            </a:r>
            <a:r>
              <a:rPr lang="en-US" altLang="zh-CN" sz="900"/>
              <a:t>5.45</a:t>
            </a:r>
            <a:r>
              <a:rPr lang="zh-CN" altLang="en-US" sz="900"/>
              <a:t>kg</a:t>
            </a:r>
            <a:endParaRPr lang="zh-CN" altLang="en-US" sz="900"/>
          </a:p>
        </p:txBody>
      </p:sp>
      <p:sp>
        <p:nvSpPr>
          <p:cNvPr id="20" name="文本框 19"/>
          <p:cNvSpPr txBox="1"/>
          <p:nvPr>
            <p:custDataLst>
              <p:tags r:id="rId11"/>
            </p:custDataLst>
          </p:nvPr>
        </p:nvSpPr>
        <p:spPr>
          <a:xfrm>
            <a:off x="3826510" y="2070735"/>
            <a:ext cx="212979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900"/>
              <a:t>执行标准：Q/HYHB 00</a:t>
            </a:r>
            <a:r>
              <a:rPr lang="en-US" altLang="zh-CN" sz="900"/>
              <a:t>1</a:t>
            </a:r>
            <a:endParaRPr lang="zh-CN" altLang="en-US" sz="900"/>
          </a:p>
          <a:p>
            <a:r>
              <a:rPr lang="zh-CN" altLang="en-US" sz="900"/>
              <a:t>Implementation standard: Q/HYHB 00</a:t>
            </a:r>
            <a:r>
              <a:rPr lang="en-US" altLang="zh-CN" sz="900"/>
              <a:t>1</a:t>
            </a:r>
            <a:endParaRPr lang="en-US" altLang="zh-CN" sz="900"/>
          </a:p>
        </p:txBody>
      </p:sp>
      <p:sp>
        <p:nvSpPr>
          <p:cNvPr id="19" name="文本框 18"/>
          <p:cNvSpPr txBox="1"/>
          <p:nvPr>
            <p:custDataLst>
              <p:tags r:id="rId12"/>
            </p:custDataLst>
          </p:nvPr>
        </p:nvSpPr>
        <p:spPr>
          <a:xfrm>
            <a:off x="5796280" y="2070735"/>
            <a:ext cx="148336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900"/>
              <a:t>单件体积：0.0</a:t>
            </a:r>
            <a:r>
              <a:rPr lang="en-US" altLang="zh-CN" sz="900"/>
              <a:t>57</a:t>
            </a:r>
            <a:r>
              <a:rPr lang="zh-CN" altLang="en-US" sz="900"/>
              <a:t>m³</a:t>
            </a:r>
            <a:endParaRPr lang="zh-CN" altLang="en-US" sz="900"/>
          </a:p>
          <a:p>
            <a:r>
              <a:rPr lang="zh-CN" altLang="en-US" sz="900"/>
              <a:t>Single volume: </a:t>
            </a:r>
            <a:r>
              <a:rPr lang="zh-CN" altLang="en-US" sz="900">
                <a:sym typeface="+mn-ea"/>
              </a:rPr>
              <a:t>0.0</a:t>
            </a:r>
            <a:r>
              <a:rPr lang="en-US" altLang="zh-CN" sz="900">
                <a:sym typeface="+mn-ea"/>
              </a:rPr>
              <a:t>57</a:t>
            </a:r>
            <a:r>
              <a:rPr lang="zh-CN" altLang="en-US" sz="900">
                <a:sym typeface="+mn-ea"/>
              </a:rPr>
              <a:t>m³</a:t>
            </a:r>
            <a:endParaRPr lang="zh-CN" altLang="en-US" sz="900">
              <a:sym typeface="+mn-ea"/>
            </a:endParaRPr>
          </a:p>
        </p:txBody>
      </p:sp>
      <p:sp>
        <p:nvSpPr>
          <p:cNvPr id="14" name="文本框 13"/>
          <p:cNvSpPr txBox="1"/>
          <p:nvPr>
            <p:custDataLst>
              <p:tags r:id="rId13"/>
            </p:custDataLst>
          </p:nvPr>
        </p:nvSpPr>
        <p:spPr>
          <a:xfrm>
            <a:off x="3815715" y="2475865"/>
            <a:ext cx="3048000" cy="38671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900">
                <a:latin typeface="+mj-ea"/>
                <a:ea typeface="+mj-ea"/>
                <a:cs typeface="+mj-ea"/>
                <a:sym typeface="+mn-ea"/>
              </a:rPr>
              <a:t>40Q高柜装货数量：</a:t>
            </a:r>
            <a:r>
              <a:rPr lang="en-US" sz="900">
                <a:latin typeface="+mj-ea"/>
                <a:ea typeface="+mj-ea"/>
                <a:cs typeface="+mj-ea"/>
                <a:sym typeface="+mn-ea"/>
              </a:rPr>
              <a:t>1190</a:t>
            </a:r>
            <a:r>
              <a:rPr lang="zh-CN" altLang="en-US" sz="900">
                <a:latin typeface="+mj-ea"/>
                <a:ea typeface="+mj-ea"/>
                <a:cs typeface="+mj-ea"/>
                <a:sym typeface="+mn-ea"/>
              </a:rPr>
              <a:t>套</a:t>
            </a:r>
            <a:endParaRPr lang="zh-CN" altLang="en-US" sz="900">
              <a:latin typeface="+mj-ea"/>
              <a:ea typeface="+mj-ea"/>
              <a:cs typeface="+mj-ea"/>
            </a:endParaRPr>
          </a:p>
          <a:p>
            <a:r>
              <a:rPr lang="zh-CN" altLang="en-US" sz="900">
                <a:latin typeface="+mj-ea"/>
                <a:ea typeface="+mj-ea"/>
                <a:cs typeface="+mj-ea"/>
                <a:sym typeface="+mn-ea"/>
              </a:rPr>
              <a:t>40Q high container loading quantity: </a:t>
            </a:r>
            <a:r>
              <a:rPr lang="en-US" sz="900">
                <a:latin typeface="+mj-ea"/>
                <a:ea typeface="+mj-ea"/>
                <a:cs typeface="+mj-ea"/>
                <a:sym typeface="+mn-ea"/>
              </a:rPr>
              <a:t>1190</a:t>
            </a:r>
            <a:r>
              <a:rPr lang="zh-CN" altLang="en-US" sz="900">
                <a:latin typeface="+mj-ea"/>
                <a:ea typeface="+mj-ea"/>
                <a:cs typeface="+mj-ea"/>
                <a:sym typeface="+mn-ea"/>
              </a:rPr>
              <a:t> sets</a:t>
            </a:r>
            <a:endParaRPr lang="zh-CN" altLang="en-US" sz="900">
              <a:latin typeface="+mj-ea"/>
              <a:ea typeface="+mj-ea"/>
              <a:cs typeface="+mj-ea"/>
            </a:endParaRPr>
          </a:p>
          <a:p>
            <a:endParaRPr lang="zh-CN" altLang="en-US" sz="900">
              <a:latin typeface="+mj-ea"/>
              <a:ea typeface="+mj-ea"/>
              <a:cs typeface="+mj-ea"/>
            </a:endParaRPr>
          </a:p>
        </p:txBody>
      </p:sp>
      <p:sp>
        <p:nvSpPr>
          <p:cNvPr id="15" name="文本框 14"/>
          <p:cNvSpPr txBox="1"/>
          <p:nvPr>
            <p:custDataLst>
              <p:tags r:id="rId14"/>
            </p:custDataLst>
          </p:nvPr>
        </p:nvSpPr>
        <p:spPr>
          <a:xfrm>
            <a:off x="3799205" y="2900045"/>
            <a:ext cx="3048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900"/>
              <a:t>定制颜色：单色整柜的数量起</a:t>
            </a:r>
            <a:endParaRPr lang="zh-CN" altLang="en-US" sz="900"/>
          </a:p>
          <a:p>
            <a:r>
              <a:rPr lang="zh-CN" altLang="en-US" sz="900"/>
              <a:t>Custom color: from the quantity of single color cabinet.</a:t>
            </a:r>
            <a:endParaRPr lang="zh-CN" altLang="en-US" sz="900"/>
          </a:p>
        </p:txBody>
      </p:sp>
      <p:sp>
        <p:nvSpPr>
          <p:cNvPr id="13" name="文本框 12"/>
          <p:cNvSpPr txBox="1"/>
          <p:nvPr>
            <p:custDataLst>
              <p:tags r:id="rId15"/>
            </p:custDataLst>
          </p:nvPr>
        </p:nvSpPr>
        <p:spPr>
          <a:xfrm>
            <a:off x="6061710" y="1224280"/>
            <a:ext cx="1635760" cy="783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900"/>
              <a:t>包装尺寸：</a:t>
            </a:r>
            <a:r>
              <a:rPr lang="en-US" altLang="zh-CN" sz="900"/>
              <a:t>48*44*27</a:t>
            </a:r>
            <a:r>
              <a:rPr lang="en-US" altLang="zh-CN" sz="900"/>
              <a:t>CM</a:t>
            </a:r>
            <a:endParaRPr lang="zh-CN" altLang="en-US" sz="900"/>
          </a:p>
          <a:p>
            <a:r>
              <a:rPr lang="zh-CN" altLang="en-US" sz="900"/>
              <a:t>Packing: </a:t>
            </a:r>
            <a:r>
              <a:rPr lang="en-US" altLang="zh-CN" sz="900">
                <a:sym typeface="+mn-ea"/>
              </a:rPr>
              <a:t>48*44*27</a:t>
            </a:r>
            <a:r>
              <a:rPr lang="en-US" altLang="zh-CN" sz="900">
                <a:sym typeface="+mn-ea"/>
              </a:rPr>
              <a:t>CM</a:t>
            </a:r>
            <a:endParaRPr lang="en-US" altLang="zh-CN" sz="900">
              <a:sym typeface="+mn-ea"/>
            </a:endParaRPr>
          </a:p>
          <a:p>
            <a:endParaRPr lang="zh-CN" altLang="en-US" sz="900"/>
          </a:p>
          <a:p>
            <a:r>
              <a:rPr lang="zh-CN" altLang="en-US" sz="900"/>
              <a:t>装箱数：1件</a:t>
            </a:r>
            <a:endParaRPr lang="zh-CN" altLang="en-US" sz="900"/>
          </a:p>
          <a:p>
            <a:r>
              <a:rPr lang="zh-CN" altLang="en-US" sz="900"/>
              <a:t>Packing number: 1 piece</a:t>
            </a:r>
            <a:endParaRPr lang="zh-CN" altLang="en-US" sz="9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COMMONDATA" val="eyJoZGlkIjoiOTBjMzBlYWY1ZDkzZTIzZDFjMTJjNGNkOGI0MWI5MjYifQ=="/>
  <p:tag name="KSO_WPP_MARK_KEY" val="ce6065c0-60d6-40be-b3f9-09837c479569"/>
  <p:tag name="resource_record_key" val="{&quot;13&quot;:[4364952,4364915],&quot;65&quot;:[20180668]}"/>
  <p:tag name="commondata" val="eyJoZGlkIjoiYmExMTFlNmFmMDRkYTM5OTBkMDU1NWIwYjdhOWQ2ZWUifQ=="/>
</p:tagLst>
</file>

<file path=ppt/theme/theme1.xml><?xml version="1.0" encoding="utf-8"?>
<a:theme xmlns:a="http://schemas.openxmlformats.org/drawingml/2006/main" name="Office 主题">
  <a:themeElements>
    <a:clrScheme name="大气红色3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E1817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00"/>
      </a:hlink>
      <a:folHlink>
        <a:srgbClr val="954F72"/>
      </a:folHlink>
    </a:clrScheme>
    <a:fontScheme name="标准1">
      <a:majorFont>
        <a:latin typeface="Arial"/>
        <a:ea typeface="微软雅黑"/>
        <a:cs typeface=""/>
      </a:majorFont>
      <a:minorFont>
        <a:latin typeface="Calibri"/>
        <a:ea typeface="微软雅黑"/>
        <a:cs typeface="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496</Words>
  <Application>WPS 演示</Application>
  <PresentationFormat>全屏显示(16:9)</PresentationFormat>
  <Paragraphs>38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21" baseType="lpstr">
      <vt:lpstr>Arial</vt:lpstr>
      <vt:lpstr>宋体</vt:lpstr>
      <vt:lpstr>Wingdings</vt:lpstr>
      <vt:lpstr>Calibri</vt:lpstr>
      <vt:lpstr>Impact</vt:lpstr>
      <vt:lpstr>方正小标宋简体</vt:lpstr>
      <vt:lpstr>微软雅黑</vt:lpstr>
      <vt:lpstr>汉仪雅酷黑简</vt:lpstr>
      <vt:lpstr>黑体</vt:lpstr>
      <vt:lpstr>汉仪雅酷黑 85W</vt:lpstr>
      <vt:lpstr>Arial Unicode MS</vt:lpstr>
      <vt:lpstr>汉仪力量黑简</vt:lpstr>
      <vt:lpstr>腾祥沁圆简-W2</vt:lpstr>
      <vt:lpstr>方正粗黑宋简体</vt:lpstr>
      <vt:lpstr>汉仪颜楷简</vt:lpstr>
      <vt:lpstr>华文细黑</vt:lpstr>
      <vt:lpstr>标准粗黑</vt:lpstr>
      <vt:lpstr>方正兰亭黑简体</vt:lpstr>
      <vt:lpstr>方正大黑简体</vt:lpstr>
      <vt:lpstr>Office 主题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熊猫哒哒</dc:creator>
  <cp:lastModifiedBy>秋秋 Joancy</cp:lastModifiedBy>
  <cp:revision>1065</cp:revision>
  <dcterms:created xsi:type="dcterms:W3CDTF">2017-10-19T15:57:00Z</dcterms:created>
  <dcterms:modified xsi:type="dcterms:W3CDTF">2026-03-29T12:46:05Z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2052-12.1.0.16120</vt:lpwstr>
  </property>
  <property fmtid="{D5CDD505-2E9C-101B-9397-08002B2CF9AE}" pid="3" name="KSOSaveFontToCloudKey">
    <vt:lpwstr>900766786_cloud</vt:lpwstr>
  </property>
  <property fmtid="{D5CDD505-2E9C-101B-9397-08002B2CF9AE}" pid="4" name="ICV">
    <vt:lpwstr>251CF85D54624AEC8CCB36E368EAB77E_13</vt:lpwstr>
  </property>
  <property fmtid="{D5CDD505-2E9C-101B-9397-08002B2CF9AE}" pid="5" name="commondata">
    <vt:lpwstr>eyJoZGlkIjoiOTBjMzBlYWY1ZDkzZTIzZDFjMTJjNGNkOGI0MWI5MjYifQ==</vt:lpwstr>
  </property>
</Properties>
</file>